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1" r:id="rId2"/>
  </p:sldMasterIdLst>
  <p:notesMasterIdLst>
    <p:notesMasterId r:id="rId13"/>
  </p:notesMasterIdLst>
  <p:sldIdLst>
    <p:sldId id="256" r:id="rId3"/>
    <p:sldId id="257" r:id="rId4"/>
    <p:sldId id="307" r:id="rId5"/>
    <p:sldId id="308" r:id="rId6"/>
    <p:sldId id="309" r:id="rId7"/>
    <p:sldId id="310" r:id="rId8"/>
    <p:sldId id="311" r:id="rId9"/>
    <p:sldId id="312" r:id="rId10"/>
    <p:sldId id="292" r:id="rId11"/>
    <p:sldId id="287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velien Delhez" initials="ED" lastIdx="4" clrIdx="0">
    <p:extLst>
      <p:ext uri="{19B8F6BF-5375-455C-9EA6-DF929625EA0E}">
        <p15:presenceInfo xmlns:p15="http://schemas.microsoft.com/office/powerpoint/2012/main" userId="Evelien Delhe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9B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04"/>
    <p:restoredTop sz="75489" autoAdjust="0"/>
  </p:normalViewPr>
  <p:slideViewPr>
    <p:cSldViewPr snapToGrid="0" snapToObjects="1">
      <p:cViewPr varScale="1">
        <p:scale>
          <a:sx n="88" d="100"/>
          <a:sy n="88" d="100"/>
        </p:scale>
        <p:origin x="93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087EF-0553-42DF-893A-91C634DE6385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0F0D5-052A-4191-8EA4-C346C2E573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8365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5675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0969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97649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3857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7788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9734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54467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68501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4202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653616"/>
            <a:ext cx="9144000" cy="2387600"/>
          </a:xfrm>
        </p:spPr>
        <p:txBody>
          <a:bodyPr anchor="b">
            <a:normAutofit/>
          </a:bodyPr>
          <a:lstStyle>
            <a:lvl1pPr algn="ctr">
              <a:defRPr sz="7200">
                <a:solidFill>
                  <a:srgbClr val="1F9BDE"/>
                </a:solidFill>
                <a:latin typeface="DIN Condensed" charset="0"/>
                <a:ea typeface="DIN Condensed" charset="0"/>
                <a:cs typeface="DIN Condensed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133291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Avenir Book" charset="0"/>
                <a:ea typeface="Avenir Book" charset="0"/>
                <a:cs typeface="Avenir Book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029" y="5296636"/>
            <a:ext cx="3252987" cy="92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79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0846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1085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31371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365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00000">
            <a:off x="8745415" y="3750408"/>
            <a:ext cx="3680069" cy="368006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>
                <a:solidFill>
                  <a:srgbClr val="1F9BDE"/>
                </a:solidFill>
                <a:latin typeface="DIN Condensed" charset="0"/>
                <a:ea typeface="DIN Condensed" charset="0"/>
                <a:cs typeface="DIN Condensed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1pPr>
            <a:lvl2pPr marL="6858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2pPr>
            <a:lvl3pPr marL="11430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3pPr>
            <a:lvl4pPr marL="16002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4pPr>
            <a:lvl5pPr marL="20574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Titel Kenniskiem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Titel Hoofdstuk</a:t>
            </a:r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356350"/>
            <a:ext cx="2743200" cy="365125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rgbClr val="1F9BDE"/>
                </a:solidFill>
              </a:defRPr>
            </a:lvl1pPr>
          </a:lstStyle>
          <a:p>
            <a:pPr lvl="0"/>
            <a:r>
              <a:rPr lang="nl-NL" dirty="0"/>
              <a:t>Titel Kenniskiem</a:t>
            </a:r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>
            <a:lvl1pPr marL="0" indent="0" algn="r">
              <a:buNone/>
              <a:defRPr sz="1400">
                <a:solidFill>
                  <a:srgbClr val="1F9BDE"/>
                </a:solidFill>
              </a:defRPr>
            </a:lvl1pPr>
          </a:lstStyle>
          <a:p>
            <a:pPr lvl="0"/>
            <a:r>
              <a:rPr lang="nl-NL" dirty="0"/>
              <a:t>Titel hoofdstuk</a:t>
            </a:r>
          </a:p>
        </p:txBody>
      </p:sp>
    </p:spTree>
    <p:extLst>
      <p:ext uri="{BB962C8B-B14F-4D97-AF65-F5344CB8AC3E}">
        <p14:creationId xmlns:p14="http://schemas.microsoft.com/office/powerpoint/2010/main" val="586814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1220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6208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7473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3070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713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777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3344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BFA54-F40C-8041-B70B-973F0B56D9B8}" type="datetimeFigureOut">
              <a:rPr lang="nl-NL" smtClean="0"/>
              <a:t>21-3-2019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12C79-C462-234E-A35C-93AED18ADB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1240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C2C0E-B441-429A-A2E5-A434B4231498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045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7. </a:t>
            </a:r>
            <a:r>
              <a:rPr lang="en-US" dirty="0" err="1"/>
              <a:t>Offerte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8275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Wanneer kun je het beste werken met een offerte waarbij je werk aanneemt voor een vast bedrag? 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1"/>
            <a:ext cx="3206262" cy="267188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7. </a:t>
            </a:r>
            <a:r>
              <a:rPr lang="en-US" dirty="0" err="1" smtClean="0"/>
              <a:t>Offerte</a:t>
            </a:r>
            <a:r>
              <a:rPr lang="en-US" dirty="0" smtClean="0"/>
              <a:t> </a:t>
            </a:r>
            <a:r>
              <a:rPr lang="en-US" dirty="0" err="1" smtClean="0"/>
              <a:t>maken</a:t>
            </a:r>
            <a:endParaRPr lang="en-US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7442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 </a:t>
            </a:r>
            <a:r>
              <a:rPr lang="en-US" dirty="0" err="1"/>
              <a:t>Offerte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7.1 </a:t>
            </a:r>
            <a:r>
              <a:rPr lang="en-US" dirty="0" err="1"/>
              <a:t>Oriëntatie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7.2 De </a:t>
            </a:r>
            <a:r>
              <a:rPr lang="en-US" dirty="0" err="1"/>
              <a:t>offerte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7.3 </a:t>
            </a:r>
            <a:r>
              <a:rPr lang="en-US" dirty="0" err="1"/>
              <a:t>Algemene</a:t>
            </a:r>
            <a:r>
              <a:rPr lang="en-US" dirty="0"/>
              <a:t> </a:t>
            </a:r>
            <a:r>
              <a:rPr lang="en-US" dirty="0" err="1"/>
              <a:t>voorwaarden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7.4 </a:t>
            </a:r>
            <a:r>
              <a:rPr lang="en-US" dirty="0" err="1"/>
              <a:t>Soorten</a:t>
            </a:r>
            <a:r>
              <a:rPr lang="en-US" dirty="0"/>
              <a:t> </a:t>
            </a:r>
            <a:r>
              <a:rPr lang="en-US" dirty="0" err="1"/>
              <a:t>offertes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7.5 </a:t>
            </a:r>
            <a:r>
              <a:rPr lang="en-US" dirty="0" err="1"/>
              <a:t>Opbouw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offerte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7.6 </a:t>
            </a:r>
            <a:r>
              <a:rPr lang="en-US" dirty="0" err="1"/>
              <a:t>Opdrachtbevestiging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7.7 </a:t>
            </a:r>
            <a:r>
              <a:rPr lang="en-US" dirty="0" err="1"/>
              <a:t>Samenvatting</a:t>
            </a:r>
            <a:endParaRPr lang="en-US" dirty="0"/>
          </a:p>
          <a:p>
            <a:pPr marL="0" indent="0">
              <a:buNone/>
            </a:pPr>
            <a:r>
              <a:rPr lang="en-US" smtClean="0"/>
              <a:t>Vraag</a:t>
            </a:r>
            <a:endParaRPr lang="en-US" dirty="0"/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1"/>
            <a:ext cx="3171092" cy="267188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/>
              <a:t>7. </a:t>
            </a:r>
            <a:r>
              <a:rPr lang="en-US" dirty="0" err="1"/>
              <a:t>Offerte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39354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7.1 </a:t>
            </a:r>
            <a:r>
              <a:rPr lang="en-US" dirty="0" err="1"/>
              <a:t>Oriëntatie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 het </a:t>
            </a:r>
            <a:r>
              <a:rPr lang="en-US" dirty="0" err="1"/>
              <a:t>maken</a:t>
            </a:r>
            <a:r>
              <a:rPr lang="en-US" dirty="0"/>
              <a:t> van de </a:t>
            </a:r>
            <a:r>
              <a:rPr lang="en-US" dirty="0" err="1"/>
              <a:t>begroting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je de </a:t>
            </a:r>
            <a:r>
              <a:rPr lang="en-US" dirty="0" err="1"/>
              <a:t>offerte</a:t>
            </a:r>
            <a:r>
              <a:rPr lang="en-US" dirty="0"/>
              <a:t> </a:t>
            </a:r>
            <a:r>
              <a:rPr lang="en-US" dirty="0" err="1"/>
              <a:t>schrijven</a:t>
            </a:r>
            <a:r>
              <a:rPr lang="en-US" dirty="0"/>
              <a:t>,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vinden</a:t>
            </a:r>
            <a:r>
              <a:rPr lang="en-US" dirty="0"/>
              <a:t> </a:t>
            </a:r>
            <a:r>
              <a:rPr lang="en-US" dirty="0" err="1"/>
              <a:t>veel</a:t>
            </a:r>
            <a:r>
              <a:rPr lang="en-US" dirty="0"/>
              <a:t> </a:t>
            </a:r>
            <a:r>
              <a:rPr lang="en-US" dirty="0" err="1"/>
              <a:t>mensen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lastig</a:t>
            </a:r>
            <a:r>
              <a:rPr lang="en-US" dirty="0"/>
              <a:t> </a:t>
            </a:r>
            <a:r>
              <a:rPr lang="en-US" dirty="0" err="1"/>
              <a:t>klusje</a:t>
            </a:r>
            <a:endParaRPr lang="en-US" dirty="0"/>
          </a:p>
          <a:p>
            <a:endParaRPr lang="en-US" dirty="0"/>
          </a:p>
          <a:p>
            <a:r>
              <a:rPr lang="en-US" dirty="0"/>
              <a:t>Voor het </a:t>
            </a:r>
            <a:r>
              <a:rPr lang="en-US" dirty="0" err="1"/>
              <a:t>aanbieden</a:t>
            </a:r>
            <a:r>
              <a:rPr lang="en-US" dirty="0"/>
              <a:t> van de </a:t>
            </a:r>
            <a:r>
              <a:rPr lang="en-US" dirty="0" err="1"/>
              <a:t>offerte</a:t>
            </a:r>
            <a:r>
              <a:rPr lang="en-US" dirty="0"/>
              <a:t> </a:t>
            </a:r>
            <a:r>
              <a:rPr lang="en-US" dirty="0" err="1"/>
              <a:t>maak</a:t>
            </a:r>
            <a:r>
              <a:rPr lang="en-US" dirty="0"/>
              <a:t> je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afspraak</a:t>
            </a:r>
            <a:r>
              <a:rPr lang="en-US" dirty="0"/>
              <a:t> met de </a:t>
            </a:r>
            <a:r>
              <a:rPr lang="en-US" dirty="0" err="1"/>
              <a:t>opdrachtgever</a:t>
            </a:r>
            <a:r>
              <a:rPr lang="en-US" dirty="0"/>
              <a:t> om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bespreken</a:t>
            </a:r>
            <a:r>
              <a:rPr lang="en-US" dirty="0"/>
              <a:t> wat je </a:t>
            </a:r>
            <a:r>
              <a:rPr lang="en-US" dirty="0" err="1"/>
              <a:t>precies</a:t>
            </a:r>
            <a:r>
              <a:rPr lang="en-US" dirty="0"/>
              <a:t> </a:t>
            </a:r>
            <a:r>
              <a:rPr lang="en-US" dirty="0" err="1"/>
              <a:t>gaat</a:t>
            </a:r>
            <a:r>
              <a:rPr lang="en-US" dirty="0"/>
              <a:t> </a:t>
            </a:r>
            <a:r>
              <a:rPr lang="en-US" dirty="0" err="1"/>
              <a:t>doen</a:t>
            </a:r>
            <a:r>
              <a:rPr lang="en-US" dirty="0"/>
              <a:t> en </a:t>
            </a:r>
            <a:r>
              <a:rPr lang="en-US" dirty="0" err="1"/>
              <a:t>welke</a:t>
            </a:r>
            <a:r>
              <a:rPr lang="en-US" dirty="0"/>
              <a:t> </a:t>
            </a:r>
            <a:r>
              <a:rPr lang="en-US" dirty="0" err="1"/>
              <a:t>prijs</a:t>
            </a:r>
            <a:r>
              <a:rPr lang="en-US" dirty="0"/>
              <a:t> </a:t>
            </a:r>
            <a:r>
              <a:rPr lang="en-US" dirty="0" err="1"/>
              <a:t>daar</a:t>
            </a:r>
            <a:r>
              <a:rPr lang="en-US" dirty="0"/>
              <a:t> </a:t>
            </a:r>
            <a:r>
              <a:rPr lang="en-US" dirty="0" err="1"/>
              <a:t>tegenover</a:t>
            </a:r>
            <a:r>
              <a:rPr lang="en-US" dirty="0"/>
              <a:t> </a:t>
            </a:r>
            <a:r>
              <a:rPr lang="en-US" dirty="0" err="1" smtClean="0"/>
              <a:t>staat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Je </a:t>
            </a:r>
            <a:r>
              <a:rPr lang="en-US" dirty="0" err="1"/>
              <a:t>geeft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eerste</a:t>
            </a:r>
            <a:r>
              <a:rPr lang="en-US" dirty="0"/>
              <a:t> </a:t>
            </a:r>
            <a:r>
              <a:rPr lang="en-US" dirty="0" err="1"/>
              <a:t>indruk</a:t>
            </a:r>
            <a:r>
              <a:rPr lang="en-US" dirty="0"/>
              <a:t> </a:t>
            </a:r>
            <a:r>
              <a:rPr lang="en-US" dirty="0" err="1"/>
              <a:t>af</a:t>
            </a:r>
            <a:r>
              <a:rPr lang="en-US" dirty="0"/>
              <a:t> van </a:t>
            </a:r>
            <a:r>
              <a:rPr lang="en-US" dirty="0" smtClean="0"/>
              <a:t>je </a:t>
            </a:r>
            <a:r>
              <a:rPr lang="en-US" dirty="0" err="1" smtClean="0"/>
              <a:t>bedrijf</a:t>
            </a:r>
            <a:r>
              <a:rPr lang="en-US" dirty="0"/>
              <a:t>! </a:t>
            </a:r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1"/>
            <a:ext cx="3171092" cy="267188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/>
              <a:t>7. </a:t>
            </a:r>
            <a:r>
              <a:rPr lang="en-US" dirty="0" err="1"/>
              <a:t>Offerte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8714" y="4241291"/>
            <a:ext cx="3135086" cy="2088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287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7.2 De </a:t>
            </a:r>
            <a:r>
              <a:rPr lang="en-US" dirty="0" err="1"/>
              <a:t>offerte</a:t>
            </a:r>
            <a:r>
              <a:rPr lang="en-US" dirty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 err="1"/>
              <a:t>Definitie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 smtClean="0"/>
              <a:t>offerte</a:t>
            </a:r>
            <a:r>
              <a:rPr lang="en-US" dirty="0" smtClean="0"/>
              <a:t>: </a:t>
            </a:r>
            <a:r>
              <a:rPr lang="en-US" dirty="0" err="1"/>
              <a:t>formeel</a:t>
            </a:r>
            <a:r>
              <a:rPr lang="en-US" dirty="0"/>
              <a:t> </a:t>
            </a:r>
            <a:r>
              <a:rPr lang="en-US" b="1" dirty="0" err="1"/>
              <a:t>aanbod</a:t>
            </a:r>
            <a:r>
              <a:rPr lang="en-US" dirty="0"/>
              <a:t> tot het </a:t>
            </a:r>
            <a:r>
              <a:rPr lang="en-US" dirty="0" err="1"/>
              <a:t>sluiten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b="1" dirty="0" err="1"/>
              <a:t>overeenkomst</a:t>
            </a:r>
            <a:r>
              <a:rPr lang="en-US" dirty="0"/>
              <a:t>, </a:t>
            </a:r>
            <a:r>
              <a:rPr lang="en-US" dirty="0" err="1"/>
              <a:t>opgesteld</a:t>
            </a:r>
            <a:r>
              <a:rPr lang="en-US" dirty="0"/>
              <a:t> op </a:t>
            </a:r>
            <a:r>
              <a:rPr lang="en-US" dirty="0" err="1"/>
              <a:t>verzoek</a:t>
            </a:r>
            <a:r>
              <a:rPr lang="en-US" dirty="0"/>
              <a:t> van </a:t>
            </a:r>
            <a:r>
              <a:rPr lang="en-US" dirty="0" err="1"/>
              <a:t>potentiële</a:t>
            </a:r>
            <a:r>
              <a:rPr lang="en-US" dirty="0"/>
              <a:t> </a:t>
            </a:r>
            <a:r>
              <a:rPr lang="en-US" dirty="0" err="1"/>
              <a:t>klant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bedrijf</a:t>
            </a:r>
            <a:endParaRPr lang="en-US" dirty="0"/>
          </a:p>
          <a:p>
            <a:pPr>
              <a:lnSpc>
                <a:spcPct val="110000"/>
              </a:lnSpc>
            </a:pPr>
            <a:r>
              <a:rPr lang="en-US" dirty="0" err="1"/>
              <a:t>Offerte</a:t>
            </a:r>
            <a:r>
              <a:rPr lang="en-US" dirty="0"/>
              <a:t> </a:t>
            </a:r>
            <a:r>
              <a:rPr lang="en-US" dirty="0" err="1"/>
              <a:t>moet</a:t>
            </a:r>
            <a:r>
              <a:rPr lang="en-US" dirty="0"/>
              <a:t> </a:t>
            </a:r>
            <a:r>
              <a:rPr lang="en-US" b="1" dirty="0" err="1"/>
              <a:t>concurrerend</a:t>
            </a:r>
            <a:r>
              <a:rPr lang="en-US" dirty="0"/>
              <a:t>, </a:t>
            </a:r>
            <a:r>
              <a:rPr lang="en-US" b="1" dirty="0" err="1"/>
              <a:t>scherp</a:t>
            </a:r>
            <a:r>
              <a:rPr lang="en-US" b="1" dirty="0"/>
              <a:t> </a:t>
            </a:r>
            <a:r>
              <a:rPr lang="en-US" b="1" dirty="0" err="1"/>
              <a:t>geprijsd</a:t>
            </a:r>
            <a:r>
              <a:rPr lang="en-US" b="1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b="1" dirty="0" err="1"/>
              <a:t>wervend</a:t>
            </a:r>
            <a:r>
              <a:rPr lang="en-US" dirty="0"/>
              <a:t> </a:t>
            </a:r>
            <a:r>
              <a:rPr lang="en-US" dirty="0" err="1"/>
              <a:t>zijn</a:t>
            </a:r>
            <a:endParaRPr lang="en-US" dirty="0"/>
          </a:p>
          <a:p>
            <a:pPr>
              <a:lnSpc>
                <a:spcPct val="110000"/>
              </a:lnSpc>
            </a:pPr>
            <a:r>
              <a:rPr lang="en-US" dirty="0" err="1"/>
              <a:t>Begroting</a:t>
            </a:r>
            <a:r>
              <a:rPr lang="en-US" dirty="0"/>
              <a:t> is basis voor de </a:t>
            </a:r>
            <a:r>
              <a:rPr lang="en-US" dirty="0" err="1" smtClean="0"/>
              <a:t>offerte</a:t>
            </a:r>
            <a:r>
              <a:rPr lang="en-US" dirty="0" smtClean="0"/>
              <a:t>. </a:t>
            </a:r>
            <a:r>
              <a:rPr lang="en-US" dirty="0" err="1" smtClean="0"/>
              <a:t>Voeg</a:t>
            </a:r>
            <a:r>
              <a:rPr lang="en-US" dirty="0" smtClean="0"/>
              <a:t> </a:t>
            </a:r>
            <a:r>
              <a:rPr lang="en-US" dirty="0" err="1"/>
              <a:t>prijzen</a:t>
            </a:r>
            <a:r>
              <a:rPr lang="en-US" dirty="0"/>
              <a:t> per </a:t>
            </a:r>
            <a:r>
              <a:rPr lang="en-US" dirty="0" err="1"/>
              <a:t>onderdeel</a:t>
            </a:r>
            <a:r>
              <a:rPr lang="en-US" dirty="0"/>
              <a:t> </a:t>
            </a:r>
            <a:r>
              <a:rPr lang="en-US" dirty="0" err="1"/>
              <a:t>samen</a:t>
            </a:r>
            <a:r>
              <a:rPr lang="en-US" dirty="0"/>
              <a:t> en </a:t>
            </a:r>
            <a:r>
              <a:rPr lang="en-US" dirty="0" err="1"/>
              <a:t>beschrijf</a:t>
            </a:r>
            <a:r>
              <a:rPr lang="en-US" dirty="0"/>
              <a:t> wat je voor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bedrag</a:t>
            </a:r>
            <a:r>
              <a:rPr lang="en-US" dirty="0"/>
              <a:t> </a:t>
            </a:r>
            <a:r>
              <a:rPr lang="en-US" dirty="0" err="1"/>
              <a:t>gaat</a:t>
            </a:r>
            <a:r>
              <a:rPr lang="en-US" dirty="0"/>
              <a:t> </a:t>
            </a:r>
            <a:r>
              <a:rPr lang="en-US" dirty="0" err="1"/>
              <a:t>doen</a:t>
            </a:r>
            <a:endParaRPr lang="en-US" dirty="0"/>
          </a:p>
          <a:p>
            <a:pPr>
              <a:lnSpc>
                <a:spcPct val="110000"/>
              </a:lnSpc>
            </a:pP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offerte</a:t>
            </a:r>
            <a:r>
              <a:rPr lang="en-US" dirty="0"/>
              <a:t> is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formeel</a:t>
            </a:r>
            <a:r>
              <a:rPr lang="en-US" dirty="0"/>
              <a:t> document </a:t>
            </a:r>
            <a:r>
              <a:rPr lang="en-US" dirty="0" err="1"/>
              <a:t>waarop</a:t>
            </a:r>
            <a:r>
              <a:rPr lang="en-US" dirty="0"/>
              <a:t> het </a:t>
            </a:r>
            <a:r>
              <a:rPr lang="en-US" dirty="0" err="1"/>
              <a:t>Nederlands</a:t>
            </a:r>
            <a:r>
              <a:rPr lang="en-US" dirty="0"/>
              <a:t> </a:t>
            </a:r>
            <a:r>
              <a:rPr lang="en-US" dirty="0" err="1"/>
              <a:t>recht</a:t>
            </a:r>
            <a:r>
              <a:rPr lang="en-US" dirty="0"/>
              <a:t> van </a:t>
            </a:r>
            <a:r>
              <a:rPr lang="en-US" dirty="0" err="1"/>
              <a:t>toepassing</a:t>
            </a:r>
            <a:r>
              <a:rPr lang="en-US" dirty="0"/>
              <a:t> is</a:t>
            </a:r>
          </a:p>
          <a:p>
            <a:pPr>
              <a:lnSpc>
                <a:spcPct val="110000"/>
              </a:lnSpc>
            </a:pPr>
            <a:r>
              <a:rPr lang="en-US" dirty="0"/>
              <a:t>De </a:t>
            </a:r>
            <a:r>
              <a:rPr lang="en-US" dirty="0" err="1"/>
              <a:t>kosten</a:t>
            </a:r>
            <a:r>
              <a:rPr lang="en-US" dirty="0"/>
              <a:t> voor het </a:t>
            </a:r>
            <a:r>
              <a:rPr lang="en-US" dirty="0" err="1"/>
              <a:t>maken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offerte</a:t>
            </a:r>
            <a:r>
              <a:rPr lang="en-US" dirty="0"/>
              <a:t> </a:t>
            </a:r>
            <a:r>
              <a:rPr lang="en-US" dirty="0" err="1"/>
              <a:t>mogen</a:t>
            </a:r>
            <a:r>
              <a:rPr lang="en-US" dirty="0"/>
              <a:t> </a:t>
            </a:r>
            <a:r>
              <a:rPr lang="en-US" dirty="0" err="1"/>
              <a:t>alleen</a:t>
            </a:r>
            <a:r>
              <a:rPr lang="en-US" dirty="0"/>
              <a:t> </a:t>
            </a:r>
            <a:r>
              <a:rPr lang="en-US" dirty="0" err="1"/>
              <a:t>doorberekend</a:t>
            </a:r>
            <a:r>
              <a:rPr lang="en-US" dirty="0"/>
              <a:t> </a:t>
            </a:r>
            <a:r>
              <a:rPr lang="en-US" dirty="0" err="1"/>
              <a:t>worden</a:t>
            </a:r>
            <a:r>
              <a:rPr lang="en-US" dirty="0"/>
              <a:t> </a:t>
            </a:r>
            <a:r>
              <a:rPr lang="en-US" dirty="0" err="1"/>
              <a:t>wanneer</a:t>
            </a:r>
            <a:r>
              <a:rPr lang="en-US" dirty="0"/>
              <a:t> </a:t>
            </a:r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vooraf</a:t>
            </a:r>
            <a:r>
              <a:rPr lang="en-US" dirty="0"/>
              <a:t> </a:t>
            </a:r>
            <a:r>
              <a:rPr lang="en-US" dirty="0" err="1"/>
              <a:t>duidelijke</a:t>
            </a:r>
            <a:r>
              <a:rPr lang="en-US" dirty="0"/>
              <a:t> </a:t>
            </a:r>
            <a:r>
              <a:rPr lang="en-US" dirty="0" err="1"/>
              <a:t>afspraken</a:t>
            </a:r>
            <a:r>
              <a:rPr lang="en-US" dirty="0"/>
              <a:t> over </a:t>
            </a:r>
            <a:r>
              <a:rPr lang="en-US" dirty="0" err="1"/>
              <a:t>gemaakt</a:t>
            </a:r>
            <a:r>
              <a:rPr lang="en-US" dirty="0"/>
              <a:t> </a:t>
            </a:r>
            <a:r>
              <a:rPr lang="en-US" dirty="0" err="1"/>
              <a:t>zijn</a:t>
            </a:r>
            <a:endParaRPr lang="en-US" dirty="0"/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1"/>
            <a:ext cx="3171092" cy="267188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/>
              <a:t>7. </a:t>
            </a:r>
            <a:r>
              <a:rPr lang="en-US" dirty="0" err="1"/>
              <a:t>Offerte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29" y="113506"/>
            <a:ext cx="24384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896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7.3 </a:t>
            </a:r>
            <a:r>
              <a:rPr lang="en-US" dirty="0" err="1"/>
              <a:t>Algemene</a:t>
            </a:r>
            <a:r>
              <a:rPr lang="en-US" dirty="0"/>
              <a:t> </a:t>
            </a:r>
            <a:r>
              <a:rPr lang="en-US" dirty="0" err="1"/>
              <a:t>voorwaarden</a:t>
            </a:r>
            <a:r>
              <a:rPr lang="en-US" dirty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offerte</a:t>
            </a:r>
            <a:r>
              <a:rPr lang="en-US" dirty="0"/>
              <a:t> </a:t>
            </a:r>
            <a:r>
              <a:rPr lang="en-US" dirty="0" err="1"/>
              <a:t>verwijs</a:t>
            </a:r>
            <a:r>
              <a:rPr lang="en-US" dirty="0"/>
              <a:t> je </a:t>
            </a:r>
            <a:r>
              <a:rPr lang="en-US" dirty="0" err="1"/>
              <a:t>naar</a:t>
            </a:r>
            <a:r>
              <a:rPr lang="en-US" dirty="0"/>
              <a:t> de </a:t>
            </a:r>
            <a:r>
              <a:rPr lang="en-US" dirty="0" err="1"/>
              <a:t>algemene</a:t>
            </a:r>
            <a:r>
              <a:rPr lang="en-US" dirty="0"/>
              <a:t> </a:t>
            </a:r>
            <a:r>
              <a:rPr lang="en-US" dirty="0" err="1"/>
              <a:t>voorwaarden</a:t>
            </a:r>
            <a:endParaRPr lang="en-US" dirty="0"/>
          </a:p>
          <a:p>
            <a:r>
              <a:rPr lang="en-US" dirty="0" err="1"/>
              <a:t>Hierin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vaak</a:t>
            </a:r>
            <a:r>
              <a:rPr lang="en-US" dirty="0"/>
              <a:t> </a:t>
            </a:r>
            <a:r>
              <a:rPr lang="en-US" dirty="0" err="1"/>
              <a:t>bepalingen</a:t>
            </a:r>
            <a:r>
              <a:rPr lang="en-US" dirty="0"/>
              <a:t> over de </a:t>
            </a:r>
            <a:r>
              <a:rPr lang="en-US" dirty="0" err="1"/>
              <a:t>volgende</a:t>
            </a:r>
            <a:r>
              <a:rPr lang="en-US" dirty="0"/>
              <a:t> </a:t>
            </a:r>
            <a:r>
              <a:rPr lang="en-US" dirty="0" err="1"/>
              <a:t>onderwerpen</a:t>
            </a:r>
            <a:r>
              <a:rPr lang="en-US" dirty="0"/>
              <a:t> </a:t>
            </a:r>
            <a:r>
              <a:rPr lang="en-US" dirty="0" err="1"/>
              <a:t>opgenomen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Aansprakelijkheid</a:t>
            </a:r>
            <a:endParaRPr lang="en-US" dirty="0"/>
          </a:p>
          <a:p>
            <a:pPr lvl="1"/>
            <a:r>
              <a:rPr lang="en-US" dirty="0" err="1"/>
              <a:t>Betalingstermijn</a:t>
            </a:r>
            <a:endParaRPr lang="en-US" dirty="0"/>
          </a:p>
          <a:p>
            <a:pPr lvl="1"/>
            <a:r>
              <a:rPr lang="en-US" dirty="0" err="1"/>
              <a:t>Eigendomsbehoud</a:t>
            </a:r>
            <a:endParaRPr lang="en-US" dirty="0"/>
          </a:p>
          <a:p>
            <a:pPr lvl="1"/>
            <a:r>
              <a:rPr lang="en-US" dirty="0" err="1"/>
              <a:t>Garantie</a:t>
            </a:r>
            <a:endParaRPr lang="en-US" dirty="0"/>
          </a:p>
          <a:p>
            <a:r>
              <a:rPr lang="en-US" dirty="0"/>
              <a:t>Kan </a:t>
            </a:r>
            <a:r>
              <a:rPr lang="en-US" dirty="0" err="1"/>
              <a:t>naar</a:t>
            </a:r>
            <a:r>
              <a:rPr lang="en-US" dirty="0"/>
              <a:t> eigen </a:t>
            </a:r>
            <a:r>
              <a:rPr lang="en-US" dirty="0" err="1"/>
              <a:t>idee</a:t>
            </a:r>
            <a:r>
              <a:rPr lang="en-US" dirty="0"/>
              <a:t>, standard van VHG of </a:t>
            </a:r>
            <a:r>
              <a:rPr lang="en-US" dirty="0" err="1"/>
              <a:t>KvK</a:t>
            </a:r>
            <a:endParaRPr lang="en-US" dirty="0"/>
          </a:p>
          <a:p>
            <a:r>
              <a:rPr lang="en-US" dirty="0" err="1"/>
              <a:t>Kunnen</a:t>
            </a:r>
            <a:r>
              <a:rPr lang="en-US" dirty="0"/>
              <a:t> </a:t>
            </a:r>
            <a:r>
              <a:rPr lang="en-US" dirty="0" err="1"/>
              <a:t>bij</a:t>
            </a:r>
            <a:r>
              <a:rPr lang="en-US" dirty="0"/>
              <a:t> </a:t>
            </a:r>
            <a:r>
              <a:rPr lang="en-US" dirty="0" err="1"/>
              <a:t>offerte</a:t>
            </a:r>
            <a:r>
              <a:rPr lang="en-US" dirty="0"/>
              <a:t> </a:t>
            </a:r>
            <a:r>
              <a:rPr lang="en-US" dirty="0" err="1"/>
              <a:t>gevoegd</a:t>
            </a:r>
            <a:r>
              <a:rPr lang="en-US" dirty="0"/>
              <a:t> </a:t>
            </a:r>
            <a:r>
              <a:rPr lang="en-US" dirty="0" err="1"/>
              <a:t>worden</a:t>
            </a:r>
            <a:r>
              <a:rPr lang="en-US" dirty="0"/>
              <a:t> of </a:t>
            </a:r>
            <a:r>
              <a:rPr lang="en-US" dirty="0" err="1"/>
              <a:t>naar</a:t>
            </a:r>
            <a:r>
              <a:rPr lang="en-US" dirty="0"/>
              <a:t> </a:t>
            </a:r>
            <a:r>
              <a:rPr lang="en-US" dirty="0" err="1"/>
              <a:t>verwezen</a:t>
            </a:r>
            <a:r>
              <a:rPr lang="en-US" dirty="0"/>
              <a:t> </a:t>
            </a:r>
            <a:r>
              <a:rPr lang="en-US" dirty="0" err="1"/>
              <a:t>worden</a:t>
            </a:r>
            <a:endParaRPr lang="en-US" dirty="0"/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1"/>
            <a:ext cx="3171092" cy="267188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/>
              <a:t>7. </a:t>
            </a:r>
            <a:r>
              <a:rPr lang="en-US" dirty="0" err="1"/>
              <a:t>Offerte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66726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7.4 </a:t>
            </a:r>
            <a:r>
              <a:rPr lang="en-US" dirty="0" err="1"/>
              <a:t>Soorten</a:t>
            </a:r>
            <a:r>
              <a:rPr lang="en-US" dirty="0"/>
              <a:t> </a:t>
            </a:r>
            <a:r>
              <a:rPr lang="en-US" dirty="0" err="1"/>
              <a:t>offertes</a:t>
            </a:r>
            <a:r>
              <a:rPr lang="en-US" dirty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Werk</a:t>
            </a:r>
            <a:r>
              <a:rPr lang="en-US" dirty="0"/>
              <a:t> </a:t>
            </a:r>
            <a:r>
              <a:rPr lang="en-US" dirty="0" err="1"/>
              <a:t>aannemen</a:t>
            </a:r>
            <a:r>
              <a:rPr lang="en-US" dirty="0"/>
              <a:t> op basis van </a:t>
            </a:r>
            <a:r>
              <a:rPr lang="en-US" dirty="0" err="1"/>
              <a:t>een</a:t>
            </a:r>
            <a:r>
              <a:rPr lang="en-US" dirty="0"/>
              <a:t> vast </a:t>
            </a:r>
            <a:r>
              <a:rPr lang="en-US" dirty="0" err="1"/>
              <a:t>bedrag</a:t>
            </a:r>
            <a:endParaRPr lang="en-US" dirty="0"/>
          </a:p>
          <a:p>
            <a:r>
              <a:rPr lang="en-US" dirty="0" err="1"/>
              <a:t>Werk</a:t>
            </a:r>
            <a:r>
              <a:rPr lang="en-US" dirty="0"/>
              <a:t> </a:t>
            </a:r>
            <a:r>
              <a:rPr lang="en-US" dirty="0" err="1"/>
              <a:t>uitvoeren</a:t>
            </a:r>
            <a:r>
              <a:rPr lang="en-US" dirty="0"/>
              <a:t> op </a:t>
            </a:r>
            <a:r>
              <a:rPr lang="en-US" dirty="0" err="1"/>
              <a:t>regiebasis</a:t>
            </a:r>
            <a:r>
              <a:rPr lang="en-US" dirty="0"/>
              <a:t> (</a:t>
            </a:r>
            <a:r>
              <a:rPr lang="en-US" dirty="0" err="1"/>
              <a:t>uurtje-factuurtje</a:t>
            </a:r>
            <a:r>
              <a:rPr lang="en-US" dirty="0"/>
              <a:t>)</a:t>
            </a:r>
          </a:p>
          <a:p>
            <a:r>
              <a:rPr lang="en-US" dirty="0" err="1"/>
              <a:t>Tussenvormen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Werk</a:t>
            </a:r>
            <a:r>
              <a:rPr lang="en-US" dirty="0"/>
              <a:t> </a:t>
            </a:r>
            <a:r>
              <a:rPr lang="en-US" dirty="0" err="1"/>
              <a:t>aannemen</a:t>
            </a:r>
            <a:r>
              <a:rPr lang="en-US" dirty="0"/>
              <a:t> met </a:t>
            </a:r>
            <a:r>
              <a:rPr lang="en-US" dirty="0" err="1"/>
              <a:t>een</a:t>
            </a:r>
            <a:r>
              <a:rPr lang="en-US" dirty="0"/>
              <a:t> marge</a:t>
            </a:r>
          </a:p>
          <a:p>
            <a:pPr lvl="1"/>
            <a:r>
              <a:rPr lang="en-US" dirty="0" err="1"/>
              <a:t>Werk</a:t>
            </a:r>
            <a:r>
              <a:rPr lang="en-US" dirty="0"/>
              <a:t> </a:t>
            </a:r>
            <a:r>
              <a:rPr lang="en-US" dirty="0" err="1"/>
              <a:t>aannemen</a:t>
            </a:r>
            <a:r>
              <a:rPr lang="en-US" dirty="0"/>
              <a:t> voor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richtprijs</a:t>
            </a:r>
            <a:endParaRPr lang="en-US" dirty="0"/>
          </a:p>
          <a:p>
            <a:pPr lvl="1"/>
            <a:r>
              <a:rPr lang="en-US" dirty="0" err="1"/>
              <a:t>Deels</a:t>
            </a:r>
            <a:r>
              <a:rPr lang="en-US" dirty="0"/>
              <a:t> </a:t>
            </a:r>
            <a:r>
              <a:rPr lang="en-US" dirty="0" err="1"/>
              <a:t>werk</a:t>
            </a:r>
            <a:r>
              <a:rPr lang="en-US" dirty="0"/>
              <a:t> </a:t>
            </a:r>
            <a:r>
              <a:rPr lang="en-US" dirty="0" err="1"/>
              <a:t>aannemen</a:t>
            </a:r>
            <a:r>
              <a:rPr lang="en-US" dirty="0"/>
              <a:t> voor </a:t>
            </a:r>
            <a:r>
              <a:rPr lang="en-US" dirty="0" err="1"/>
              <a:t>een</a:t>
            </a:r>
            <a:r>
              <a:rPr lang="en-US" dirty="0"/>
              <a:t> vast </a:t>
            </a:r>
            <a:r>
              <a:rPr lang="en-US" dirty="0" err="1"/>
              <a:t>bedrag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deels</a:t>
            </a:r>
            <a:r>
              <a:rPr lang="en-US" dirty="0"/>
              <a:t> </a:t>
            </a:r>
            <a:r>
              <a:rPr lang="en-US" dirty="0" err="1"/>
              <a:t>werk</a:t>
            </a:r>
            <a:r>
              <a:rPr lang="en-US" dirty="0"/>
              <a:t> </a:t>
            </a:r>
            <a:r>
              <a:rPr lang="en-US" dirty="0" err="1"/>
              <a:t>uitvoeren</a:t>
            </a:r>
            <a:r>
              <a:rPr lang="en-US" dirty="0"/>
              <a:t> op </a:t>
            </a:r>
            <a:r>
              <a:rPr lang="en-US" dirty="0" err="1"/>
              <a:t>regiebasis</a:t>
            </a:r>
            <a:endParaRPr lang="en-US" dirty="0"/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1"/>
            <a:ext cx="3171092" cy="267188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/>
              <a:t>7. </a:t>
            </a:r>
            <a:r>
              <a:rPr lang="en-US" dirty="0" err="1"/>
              <a:t>Offerte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xmlns="" id="{4BD6E226-C9EB-454F-8017-F2BC400139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0" y="4588031"/>
            <a:ext cx="4648219" cy="158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681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7.5 </a:t>
            </a:r>
            <a:r>
              <a:rPr lang="en-US" dirty="0" err="1"/>
              <a:t>Opbouw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offerte</a:t>
            </a:r>
            <a:r>
              <a:rPr lang="en-US" dirty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Taalgebruik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Inhoud</a:t>
            </a:r>
            <a:r>
              <a:rPr lang="en-US" dirty="0"/>
              <a:t> van de </a:t>
            </a:r>
            <a:r>
              <a:rPr lang="en-US" dirty="0" err="1"/>
              <a:t>offerte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inleiding</a:t>
            </a:r>
            <a:endParaRPr lang="en-US" dirty="0"/>
          </a:p>
          <a:p>
            <a:pPr lvl="1"/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middenstuk</a:t>
            </a:r>
            <a:endParaRPr lang="en-US" dirty="0"/>
          </a:p>
          <a:p>
            <a:pPr lvl="1"/>
            <a:r>
              <a:rPr lang="en-US" dirty="0" err="1"/>
              <a:t>Een</a:t>
            </a:r>
            <a:r>
              <a:rPr lang="en-US" dirty="0"/>
              <a:t> slot</a:t>
            </a:r>
          </a:p>
          <a:p>
            <a:pPr lvl="1"/>
            <a:endParaRPr lang="en-US" dirty="0"/>
          </a:p>
          <a:p>
            <a:r>
              <a:rPr lang="en-US" dirty="0" err="1"/>
              <a:t>Aanbieden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offerte</a:t>
            </a:r>
            <a:endParaRPr lang="en-US" dirty="0"/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1"/>
            <a:ext cx="3171092" cy="267188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/>
              <a:t>7. </a:t>
            </a:r>
            <a:r>
              <a:rPr lang="en-US" dirty="0" err="1"/>
              <a:t>Offerte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10384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7.6 </a:t>
            </a:r>
            <a:r>
              <a:rPr lang="en-US" dirty="0" err="1"/>
              <a:t>Opdrachtbevestiging</a:t>
            </a:r>
            <a:r>
              <a:rPr lang="en-US" dirty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Formele</a:t>
            </a:r>
            <a:r>
              <a:rPr lang="en-US" dirty="0"/>
              <a:t> </a:t>
            </a:r>
            <a:r>
              <a:rPr lang="en-US" dirty="0" err="1"/>
              <a:t>opdrachtbevestiging</a:t>
            </a:r>
            <a:r>
              <a:rPr lang="en-US" dirty="0"/>
              <a:t> </a:t>
            </a:r>
            <a:r>
              <a:rPr lang="en-US" dirty="0" err="1"/>
              <a:t>verwijst</a:t>
            </a:r>
            <a:r>
              <a:rPr lang="en-US" dirty="0"/>
              <a:t> </a:t>
            </a:r>
            <a:r>
              <a:rPr lang="en-US" dirty="0" err="1"/>
              <a:t>naar</a:t>
            </a:r>
            <a:r>
              <a:rPr lang="en-US" dirty="0"/>
              <a:t> de </a:t>
            </a:r>
            <a:r>
              <a:rPr lang="en-US" dirty="0" err="1"/>
              <a:t>offerte</a:t>
            </a:r>
            <a:endParaRPr lang="en-US" dirty="0"/>
          </a:p>
          <a:p>
            <a:r>
              <a:rPr lang="en-US" dirty="0"/>
              <a:t>In de </a:t>
            </a:r>
            <a:r>
              <a:rPr lang="en-US" dirty="0" err="1"/>
              <a:t>bevestiging</a:t>
            </a:r>
            <a:r>
              <a:rPr lang="en-US" dirty="0"/>
              <a:t> </a:t>
            </a:r>
            <a:r>
              <a:rPr lang="en-US" dirty="0" err="1"/>
              <a:t>staan</a:t>
            </a:r>
            <a:r>
              <a:rPr lang="en-US" dirty="0"/>
              <a:t> </a:t>
            </a:r>
            <a:r>
              <a:rPr lang="en-US" dirty="0" err="1"/>
              <a:t>verder</a:t>
            </a:r>
            <a:r>
              <a:rPr lang="en-US" dirty="0"/>
              <a:t> </a:t>
            </a:r>
            <a:r>
              <a:rPr lang="en-US" dirty="0" err="1"/>
              <a:t>genoemd</a:t>
            </a:r>
            <a:r>
              <a:rPr lang="en-US" dirty="0"/>
              <a:t>: </a:t>
            </a:r>
            <a:endParaRPr lang="en-US" dirty="0" smtClean="0"/>
          </a:p>
          <a:p>
            <a:pPr lvl="1"/>
            <a:r>
              <a:rPr lang="en-US" dirty="0" err="1" smtClean="0"/>
              <a:t>levertijd</a:t>
            </a:r>
            <a:endParaRPr lang="en-US" dirty="0" smtClean="0"/>
          </a:p>
          <a:p>
            <a:pPr lvl="1"/>
            <a:r>
              <a:rPr lang="en-US" dirty="0" err="1" smtClean="0"/>
              <a:t>algemene</a:t>
            </a:r>
            <a:r>
              <a:rPr lang="en-US" dirty="0" smtClean="0"/>
              <a:t> </a:t>
            </a:r>
            <a:r>
              <a:rPr lang="en-US" dirty="0" err="1"/>
              <a:t>voorwaarden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err="1" smtClean="0"/>
              <a:t>totaalprijs</a:t>
            </a:r>
            <a:r>
              <a:rPr lang="en-US" dirty="0" smtClean="0"/>
              <a:t> </a:t>
            </a:r>
            <a:r>
              <a:rPr lang="en-US" dirty="0"/>
              <a:t>die in de </a:t>
            </a:r>
            <a:r>
              <a:rPr lang="en-US" dirty="0" err="1"/>
              <a:t>offerte</a:t>
            </a:r>
            <a:r>
              <a:rPr lang="en-US" dirty="0"/>
              <a:t> </a:t>
            </a:r>
            <a:r>
              <a:rPr lang="en-US" dirty="0" err="1"/>
              <a:t>genoemd</a:t>
            </a:r>
            <a:r>
              <a:rPr lang="en-US" dirty="0"/>
              <a:t> is</a:t>
            </a:r>
          </a:p>
          <a:p>
            <a:r>
              <a:rPr lang="en-US" dirty="0" err="1" smtClean="0"/>
              <a:t>Meerwerk</a:t>
            </a:r>
            <a:r>
              <a:rPr lang="en-US" dirty="0" smtClean="0"/>
              <a:t>: </a:t>
            </a:r>
            <a:r>
              <a:rPr lang="en-US" dirty="0"/>
              <a:t>extra </a:t>
            </a:r>
            <a:r>
              <a:rPr lang="en-US" dirty="0" err="1"/>
              <a:t>werk</a:t>
            </a:r>
            <a:r>
              <a:rPr lang="en-US" dirty="0"/>
              <a:t> </a:t>
            </a:r>
            <a:r>
              <a:rPr lang="en-US" dirty="0" err="1"/>
              <a:t>naast</a:t>
            </a:r>
            <a:r>
              <a:rPr lang="en-US" dirty="0"/>
              <a:t> </a:t>
            </a:r>
            <a:r>
              <a:rPr lang="en-US" dirty="0" err="1"/>
              <a:t>werkzaamheden</a:t>
            </a:r>
            <a:r>
              <a:rPr lang="en-US" dirty="0"/>
              <a:t> die in de </a:t>
            </a:r>
            <a:r>
              <a:rPr lang="en-US" dirty="0" err="1"/>
              <a:t>overeenkomst</a:t>
            </a:r>
            <a:r>
              <a:rPr lang="en-US" dirty="0"/>
              <a:t> </a:t>
            </a:r>
            <a:r>
              <a:rPr lang="en-US" dirty="0" err="1"/>
              <a:t>genoemd</a:t>
            </a:r>
            <a:r>
              <a:rPr lang="en-US" dirty="0"/>
              <a:t> </a:t>
            </a:r>
            <a:r>
              <a:rPr lang="en-US" dirty="0" err="1"/>
              <a:t>zijn</a:t>
            </a:r>
            <a:endParaRPr lang="en-US" dirty="0"/>
          </a:p>
          <a:p>
            <a:r>
              <a:rPr lang="en-US" dirty="0" err="1" smtClean="0"/>
              <a:t>Minderwerk</a:t>
            </a:r>
            <a:r>
              <a:rPr lang="en-US" dirty="0" smtClean="0"/>
              <a:t>: </a:t>
            </a:r>
            <a:r>
              <a:rPr lang="en-US" dirty="0"/>
              <a:t>minder </a:t>
            </a:r>
            <a:r>
              <a:rPr lang="en-US" dirty="0" err="1"/>
              <a:t>werk</a:t>
            </a:r>
            <a:r>
              <a:rPr lang="en-US" dirty="0"/>
              <a:t>, de </a:t>
            </a:r>
            <a:r>
              <a:rPr lang="en-US" dirty="0" err="1"/>
              <a:t>opdrachtgever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vragen</a:t>
            </a:r>
            <a:r>
              <a:rPr lang="en-US" dirty="0"/>
              <a:t> om </a:t>
            </a:r>
            <a:r>
              <a:rPr lang="en-US" dirty="0" err="1"/>
              <a:t>bepaalde</a:t>
            </a:r>
            <a:r>
              <a:rPr lang="en-US" dirty="0"/>
              <a:t> </a:t>
            </a:r>
            <a:r>
              <a:rPr lang="en-US" dirty="0" err="1"/>
              <a:t>werkzaamheden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uit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voeren</a:t>
            </a:r>
            <a:endParaRPr lang="en-US" dirty="0"/>
          </a:p>
          <a:p>
            <a:endParaRPr lang="en-US" dirty="0"/>
          </a:p>
          <a:p>
            <a:r>
              <a:rPr lang="en-US" dirty="0"/>
              <a:t>Meer-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minderwerk</a:t>
            </a:r>
            <a:r>
              <a:rPr lang="en-US" dirty="0"/>
              <a:t> GOED </a:t>
            </a:r>
            <a:r>
              <a:rPr lang="en-US" dirty="0" err="1"/>
              <a:t>vastleggen</a:t>
            </a:r>
            <a:r>
              <a:rPr lang="en-US" dirty="0"/>
              <a:t>!</a:t>
            </a:r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1"/>
            <a:ext cx="3171092" cy="267188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/>
              <a:t>7. </a:t>
            </a:r>
            <a:r>
              <a:rPr lang="en-US" dirty="0" err="1"/>
              <a:t>Offerte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26999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7.7 </a:t>
            </a:r>
            <a:r>
              <a:rPr lang="en-US" dirty="0" err="1"/>
              <a:t>Samenvatting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nl-NL" sz="2000" dirty="0" smtClean="0"/>
              <a:t>Offerte:  formeel </a:t>
            </a:r>
            <a:r>
              <a:rPr lang="nl-NL" sz="2000" dirty="0"/>
              <a:t>aanbod tot </a:t>
            </a:r>
            <a:r>
              <a:rPr lang="nl-NL" sz="2000" dirty="0" smtClean="0"/>
              <a:t>sluiten </a:t>
            </a:r>
            <a:r>
              <a:rPr lang="nl-NL" sz="2000" dirty="0"/>
              <a:t>van </a:t>
            </a:r>
            <a:r>
              <a:rPr lang="nl-NL" sz="2000" dirty="0" smtClean="0"/>
              <a:t>overeenkomst</a:t>
            </a:r>
            <a:r>
              <a:rPr lang="nl-NL" sz="2000" dirty="0"/>
              <a:t>, opgesteld op verzoek van </a:t>
            </a:r>
            <a:r>
              <a:rPr lang="nl-NL" sz="2000" dirty="0" smtClean="0"/>
              <a:t>potentiële </a:t>
            </a:r>
            <a:r>
              <a:rPr lang="nl-NL" sz="2000" dirty="0"/>
              <a:t>klant. </a:t>
            </a:r>
            <a:r>
              <a:rPr lang="nl-NL" sz="2000" dirty="0" smtClean="0"/>
              <a:t>Nederlands </a:t>
            </a:r>
            <a:r>
              <a:rPr lang="nl-NL" sz="2000" dirty="0"/>
              <a:t>recht van toepassing.</a:t>
            </a:r>
          </a:p>
          <a:p>
            <a:r>
              <a:rPr lang="nl-NL" sz="2000" dirty="0"/>
              <a:t>In </a:t>
            </a:r>
            <a:r>
              <a:rPr lang="nl-NL" sz="2000" dirty="0" smtClean="0"/>
              <a:t>offerte </a:t>
            </a:r>
            <a:r>
              <a:rPr lang="nl-NL" sz="2000" dirty="0"/>
              <a:t>verwijs je naar </a:t>
            </a:r>
            <a:r>
              <a:rPr lang="nl-NL" sz="2000" dirty="0" smtClean="0"/>
              <a:t>algemene voorwaarden: daarin schriftelijk bepalingen vastgelegd t.a.v. leveren </a:t>
            </a:r>
            <a:r>
              <a:rPr lang="nl-NL" sz="2000" dirty="0"/>
              <a:t>van producten of diensten. </a:t>
            </a:r>
            <a:r>
              <a:rPr lang="nl-NL" sz="2000" dirty="0" smtClean="0"/>
              <a:t>Opstellen algemene voorwaarden: zelf </a:t>
            </a:r>
            <a:r>
              <a:rPr lang="nl-NL" sz="2000" dirty="0"/>
              <a:t>doen </a:t>
            </a:r>
            <a:r>
              <a:rPr lang="nl-NL" sz="2000" dirty="0" smtClean="0"/>
              <a:t>óf standaard van KvK </a:t>
            </a:r>
            <a:r>
              <a:rPr lang="nl-NL" sz="2000" dirty="0"/>
              <a:t>of VHG, </a:t>
            </a:r>
            <a:r>
              <a:rPr lang="nl-NL" sz="2000" dirty="0" smtClean="0"/>
              <a:t>aangepast </a:t>
            </a:r>
            <a:r>
              <a:rPr lang="nl-NL" sz="2000" dirty="0"/>
              <a:t>aan jouw </a:t>
            </a:r>
            <a:r>
              <a:rPr lang="nl-NL" sz="2000" dirty="0" smtClean="0"/>
              <a:t>bedrijf.</a:t>
            </a:r>
            <a:endParaRPr lang="nl-NL" sz="2000" dirty="0"/>
          </a:p>
          <a:p>
            <a:r>
              <a:rPr lang="nl-NL" sz="2000" dirty="0" smtClean="0"/>
              <a:t>Verschillende </a:t>
            </a:r>
            <a:r>
              <a:rPr lang="nl-NL" sz="2000" dirty="0"/>
              <a:t>soorten </a:t>
            </a:r>
            <a:r>
              <a:rPr lang="nl-NL" sz="2000" dirty="0" smtClean="0"/>
              <a:t>offertes: werk </a:t>
            </a:r>
            <a:r>
              <a:rPr lang="nl-NL" sz="2000" dirty="0"/>
              <a:t>aannemen voor </a:t>
            </a:r>
            <a:r>
              <a:rPr lang="nl-NL" sz="2000" dirty="0" smtClean="0"/>
              <a:t>vast bedrag, werk </a:t>
            </a:r>
            <a:r>
              <a:rPr lang="nl-NL" sz="2000" dirty="0"/>
              <a:t>uitvoeren op </a:t>
            </a:r>
            <a:r>
              <a:rPr lang="nl-NL" sz="2000" dirty="0" smtClean="0"/>
              <a:t>regiebasis en aantal tussenvormen</a:t>
            </a:r>
            <a:endParaRPr lang="nl-NL" sz="2000" dirty="0"/>
          </a:p>
          <a:p>
            <a:r>
              <a:rPr lang="nl-NL" sz="2000" dirty="0" smtClean="0"/>
              <a:t>Offerte: inleiding</a:t>
            </a:r>
            <a:r>
              <a:rPr lang="nl-NL" sz="2000" dirty="0"/>
              <a:t>, </a:t>
            </a:r>
            <a:r>
              <a:rPr lang="nl-NL" sz="2000" dirty="0" smtClean="0"/>
              <a:t>middenstuk </a:t>
            </a:r>
            <a:r>
              <a:rPr lang="nl-NL" sz="2000" dirty="0"/>
              <a:t>en </a:t>
            </a:r>
            <a:r>
              <a:rPr lang="nl-NL" sz="2000" dirty="0" smtClean="0"/>
              <a:t>slot</a:t>
            </a:r>
            <a:r>
              <a:rPr lang="nl-NL" sz="2000" dirty="0"/>
              <a:t>. </a:t>
            </a:r>
            <a:r>
              <a:rPr lang="nl-NL" sz="2000" dirty="0" smtClean="0"/>
              <a:t>Kan </a:t>
            </a:r>
            <a:r>
              <a:rPr lang="nl-NL" sz="2000" dirty="0"/>
              <a:t>schriftelijk en mondeling worden </a:t>
            </a:r>
            <a:r>
              <a:rPr lang="nl-NL" sz="2000" dirty="0" smtClean="0"/>
              <a:t>geaccepteerd; beide rechtsgeldig</a:t>
            </a:r>
            <a:r>
              <a:rPr lang="nl-NL" sz="2000" dirty="0"/>
              <a:t>.</a:t>
            </a:r>
          </a:p>
          <a:p>
            <a:r>
              <a:rPr lang="nl-NL" sz="2000" dirty="0" smtClean="0"/>
              <a:t>Na acceptatie stuur je opdrachtbevestiging die </a:t>
            </a:r>
            <a:r>
              <a:rPr lang="nl-NL" sz="2000" dirty="0"/>
              <a:t>verwijst naar </a:t>
            </a:r>
            <a:r>
              <a:rPr lang="nl-NL" sz="2000" dirty="0" smtClean="0"/>
              <a:t>offerte</a:t>
            </a:r>
            <a:r>
              <a:rPr lang="nl-NL" sz="2000" dirty="0"/>
              <a:t>.</a:t>
            </a:r>
          </a:p>
          <a:p>
            <a:r>
              <a:rPr lang="nl-NL" sz="2000" dirty="0"/>
              <a:t>Tijdens </a:t>
            </a:r>
            <a:r>
              <a:rPr lang="nl-NL" sz="2000" dirty="0" smtClean="0"/>
              <a:t>uitvoering kan sprake </a:t>
            </a:r>
            <a:r>
              <a:rPr lang="nl-NL" sz="2000" dirty="0"/>
              <a:t>zijn van meer- en minderwerk</a:t>
            </a:r>
            <a:r>
              <a:rPr lang="nl-NL" sz="2000" dirty="0" smtClean="0"/>
              <a:t>.</a:t>
            </a:r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1"/>
            <a:ext cx="3171092" cy="267188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/>
              <a:t>7. </a:t>
            </a:r>
            <a:r>
              <a:rPr lang="en-US" dirty="0" err="1"/>
              <a:t>Offerte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67076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r">
          <a:defRPr sz="1600" dirty="0" smtClean="0">
            <a:solidFill>
              <a:srgbClr val="1F9BDE"/>
            </a:solidFill>
            <a:latin typeface="DIN Condensed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mplate Ontwikkelcentrum" id="{58AA8E0B-BC53-5947-8014-EFF79423B6D5}" vid="{65046F71-7F92-7648-9609-8E30722A779F}"/>
    </a:ext>
  </a:extLst>
</a:theme>
</file>

<file path=ppt/theme/theme2.xml><?xml version="1.0" encoding="utf-8"?>
<a:theme xmlns:a="http://schemas.openxmlformats.org/drawingml/2006/main" name="Aangepast ontwerp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Ontwikkelcentrum</Template>
  <TotalTime>0</TotalTime>
  <Words>584</Words>
  <Application>Microsoft Office PowerPoint</Application>
  <PresentationFormat>Breedbeeld</PresentationFormat>
  <Paragraphs>96</Paragraphs>
  <Slides>10</Slides>
  <Notes>9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10</vt:i4>
      </vt:variant>
    </vt:vector>
  </HeadingPairs>
  <TitlesOfParts>
    <vt:vector size="18" baseType="lpstr">
      <vt:lpstr>Arial</vt:lpstr>
      <vt:lpstr>Avenir Book</vt:lpstr>
      <vt:lpstr>Calibri</vt:lpstr>
      <vt:lpstr>Calibri Light</vt:lpstr>
      <vt:lpstr>DIN Condensed</vt:lpstr>
      <vt:lpstr>Wingdings</vt:lpstr>
      <vt:lpstr>Office-thema</vt:lpstr>
      <vt:lpstr>Aangepast ontwerp</vt:lpstr>
      <vt:lpstr>Begroten, offreren, werkplanning maken</vt:lpstr>
      <vt:lpstr>7. Offerte maken</vt:lpstr>
      <vt:lpstr>7.1 Oriëntatie</vt:lpstr>
      <vt:lpstr>7.2 De offerte </vt:lpstr>
      <vt:lpstr>7.3 Algemene voorwaarden </vt:lpstr>
      <vt:lpstr>7.4 Soorten offertes </vt:lpstr>
      <vt:lpstr>7.5 Opbouw van een offerte </vt:lpstr>
      <vt:lpstr>7.6 Opdrachtbevestiging </vt:lpstr>
      <vt:lpstr>7.7 Samenvatting</vt:lpstr>
      <vt:lpstr>Vraag</vt:lpstr>
    </vt:vector>
  </TitlesOfParts>
  <Company>Corporate Desktop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Marian Oskam</dc:creator>
  <cp:lastModifiedBy>Marco Jongejan</cp:lastModifiedBy>
  <cp:revision>77</cp:revision>
  <dcterms:created xsi:type="dcterms:W3CDTF">2018-01-29T13:04:35Z</dcterms:created>
  <dcterms:modified xsi:type="dcterms:W3CDTF">2019-03-21T16:09:36Z</dcterms:modified>
</cp:coreProperties>
</file>